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37"/>
    <p:restoredTop sz="94668"/>
  </p:normalViewPr>
  <p:slideViewPr>
    <p:cSldViewPr snapToGrid="0">
      <p:cViewPr>
        <p:scale>
          <a:sx n="53" d="100"/>
          <a:sy n="53" d="100"/>
        </p:scale>
        <p:origin x="3680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D2BA-70B0-FB44-86B6-A537A9D29900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AD72-6EB0-FE47-8A0C-8819B69FB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383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D2BA-70B0-FB44-86B6-A537A9D29900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AD72-6EB0-FE47-8A0C-8819B69FB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69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D2BA-70B0-FB44-86B6-A537A9D29900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AD72-6EB0-FE47-8A0C-8819B69FB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173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D2BA-70B0-FB44-86B6-A537A9D29900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AD72-6EB0-FE47-8A0C-8819B69FB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428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D2BA-70B0-FB44-86B6-A537A9D29900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AD72-6EB0-FE47-8A0C-8819B69FB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0235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D2BA-70B0-FB44-86B6-A537A9D29900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AD72-6EB0-FE47-8A0C-8819B69FB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7152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D2BA-70B0-FB44-86B6-A537A9D29900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AD72-6EB0-FE47-8A0C-8819B69FB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96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D2BA-70B0-FB44-86B6-A537A9D29900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AD72-6EB0-FE47-8A0C-8819B69FB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813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D2BA-70B0-FB44-86B6-A537A9D29900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AD72-6EB0-FE47-8A0C-8819B69FB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0149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2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D2BA-70B0-FB44-86B6-A537A9D29900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AD72-6EB0-FE47-8A0C-8819B69FB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76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2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D2BA-70B0-FB44-86B6-A537A9D29900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AD72-6EB0-FE47-8A0C-8819B69FB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902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5D2BA-70B0-FB44-86B6-A537A9D29900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9AD72-6EB0-FE47-8A0C-8819B69FB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935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図 26" descr="アイコン&#10;&#10;自動的に生成された説明">
            <a:extLst>
              <a:ext uri="{FF2B5EF4-FFF2-40B4-BE49-F238E27FC236}">
                <a16:creationId xmlns:a16="http://schemas.microsoft.com/office/drawing/2014/main" id="{BE815C2C-8DDE-EA2B-23DA-B55FB0061A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8293" y="5894064"/>
            <a:ext cx="542100" cy="641532"/>
          </a:xfrm>
          <a:prstGeom prst="rect">
            <a:avLst/>
          </a:prstGeom>
        </p:spPr>
      </p:pic>
      <p:pic>
        <p:nvPicPr>
          <p:cNvPr id="29" name="図 28" descr="図形, 矢印&#10;&#10;自動的に生成された説明">
            <a:extLst>
              <a:ext uri="{FF2B5EF4-FFF2-40B4-BE49-F238E27FC236}">
                <a16:creationId xmlns:a16="http://schemas.microsoft.com/office/drawing/2014/main" id="{B0B4565C-2E44-8B9A-8F9F-F267C523C4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2596" y="3437574"/>
            <a:ext cx="4232807" cy="879176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CE71FB8-2DF9-456B-80B8-49C08C44867C}"/>
              </a:ext>
            </a:extLst>
          </p:cNvPr>
          <p:cNvSpPr txBox="1"/>
          <p:nvPr/>
        </p:nvSpPr>
        <p:spPr>
          <a:xfrm>
            <a:off x="550377" y="325178"/>
            <a:ext cx="7155974" cy="79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270" b="1">
                <a:solidFill>
                  <a:srgbClr val="000000"/>
                </a:solidFill>
                <a:latin typeface="YAFdJiHXlcI 0"/>
              </a:rPr>
              <a:t>配達員のみなさん</a:t>
            </a:r>
            <a:endParaRPr lang="ja-JP" altLang="en-US" sz="2270">
              <a:solidFill>
                <a:srgbClr val="000000"/>
              </a:solidFill>
              <a:latin typeface="YAFdJiHXlcI 0"/>
            </a:endParaRPr>
          </a:p>
          <a:p>
            <a:r>
              <a:rPr lang="ja-JP" altLang="en-US" sz="2270" b="1">
                <a:solidFill>
                  <a:srgbClr val="000000"/>
                </a:solidFill>
                <a:latin typeface="YAFdJiHXlcI 0"/>
              </a:rPr>
              <a:t>こんな悩みはありませんか？</a:t>
            </a:r>
            <a:endParaRPr lang="ja-JP" altLang="en-US" sz="2270">
              <a:solidFill>
                <a:srgbClr val="000000"/>
              </a:solidFill>
              <a:latin typeface="YAFdJiHXlcI 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1B86603-2975-6E1F-5982-0A62886E3569}"/>
              </a:ext>
            </a:extLst>
          </p:cNvPr>
          <p:cNvSpPr txBox="1"/>
          <p:nvPr/>
        </p:nvSpPr>
        <p:spPr>
          <a:xfrm>
            <a:off x="766552" y="1059142"/>
            <a:ext cx="6503052" cy="1449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" sz="1470" b="1"/>
              <a:t>・</a:t>
            </a:r>
            <a:r>
              <a:rPr lang="en" altLang="ja-JP" sz="1470" b="1" dirty="0"/>
              <a:t>AI</a:t>
            </a:r>
            <a:r>
              <a:rPr lang="ja-JP" altLang="en-US" sz="1470" b="1"/>
              <a:t>に指定される配達ルートの効率が悪い</a:t>
            </a:r>
            <a:endParaRPr lang="en-US" altLang="ja-JP" sz="1470" b="1" dirty="0"/>
          </a:p>
          <a:p>
            <a:r>
              <a:rPr lang="ja-JP" altLang="en-US" sz="1470" b="1"/>
              <a:t> ・ノルマの荷物が多すぎて時間内に終わらない</a:t>
            </a:r>
            <a:endParaRPr lang="en-US" altLang="ja-JP" sz="1470" b="1" dirty="0"/>
          </a:p>
          <a:p>
            <a:r>
              <a:rPr lang="ja-JP" altLang="en-US" sz="1470" b="1"/>
              <a:t> ・配達する間トイレに行く暇もない</a:t>
            </a:r>
            <a:endParaRPr lang="en-US" altLang="ja-JP" sz="1470" b="1" dirty="0"/>
          </a:p>
          <a:p>
            <a:r>
              <a:rPr lang="ja-JP" altLang="en-US" sz="1470" b="1"/>
              <a:t> ・払われるはずのインセンティブが払われない</a:t>
            </a:r>
            <a:endParaRPr lang="en-US" altLang="ja-JP" sz="1470" b="1" dirty="0"/>
          </a:p>
          <a:p>
            <a:r>
              <a:rPr lang="ja-JP" altLang="en-US" sz="1470" b="1"/>
              <a:t> ・会社に相談しても「テンプレ回答」で解決しない</a:t>
            </a:r>
            <a:endParaRPr lang="en-US" altLang="ja-JP" sz="1470" b="1" dirty="0"/>
          </a:p>
          <a:p>
            <a:r>
              <a:rPr lang="ja-JP" altLang="en-US" sz="1470" b="1"/>
              <a:t> ・雇い止め（契約解除）を通告されてしまった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FEBCD01-551D-77E2-ABDE-B868BDE38143}"/>
              </a:ext>
            </a:extLst>
          </p:cNvPr>
          <p:cNvSpPr txBox="1"/>
          <p:nvPr/>
        </p:nvSpPr>
        <p:spPr>
          <a:xfrm>
            <a:off x="1196615" y="2719319"/>
            <a:ext cx="4464766" cy="12372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80" b="1"/>
              <a:t>安全で自由な仕事と </a:t>
            </a:r>
            <a:endParaRPr lang="en-US" altLang="ja-JP" sz="3680" b="1" dirty="0"/>
          </a:p>
          <a:p>
            <a:pPr algn="ctr"/>
            <a:r>
              <a:rPr lang="ja-JP" altLang="en-US" sz="3680" b="1"/>
              <a:t>十分な対価を！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9455275-E178-7D0A-1C92-7CB59E2716D7}"/>
              </a:ext>
            </a:extLst>
          </p:cNvPr>
          <p:cNvSpPr txBox="1"/>
          <p:nvPr/>
        </p:nvSpPr>
        <p:spPr>
          <a:xfrm>
            <a:off x="455201" y="4455292"/>
            <a:ext cx="5947592" cy="15250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altLang="ja-JP" sz="1330" dirty="0"/>
              <a:t>amazon</a:t>
            </a:r>
            <a:r>
              <a:rPr lang="ja-JP" altLang="en-US" sz="1330"/>
              <a:t>などの宅配サービス業界において、倉庫作業員や配達員が過酷に働く実情が報道されています。アメリカでは去年、</a:t>
            </a:r>
            <a:r>
              <a:rPr lang="en" altLang="ja-JP" sz="1330" dirty="0"/>
              <a:t>amazon</a:t>
            </a:r>
            <a:r>
              <a:rPr lang="ja-JP" altLang="en-US" sz="1330"/>
              <a:t>の倉庫労働者が労働組合を初めて結成し、労働環境の改善などを求めています。この流れはアメリカ国内に留まらず世界中に広がっています。</a:t>
            </a:r>
            <a:endParaRPr lang="en-US" altLang="ja-JP" sz="1330" dirty="0"/>
          </a:p>
          <a:p>
            <a:r>
              <a:rPr lang="en" altLang="ja-JP" sz="1330" dirty="0"/>
              <a:t>AI</a:t>
            </a:r>
            <a:r>
              <a:rPr lang="ja-JP" altLang="en-US" sz="1330"/>
              <a:t>のアルゴリズムに振り回されずに、無理のない、自由な労働をしたい方や、人々の消費生活を支えるエッセンシャルワーカーとして仕事に見合った賃金を得たい方は、労働組合に入ってその思いを会社に要求してみませんか？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F5A3629-D3EC-60CE-4851-7C5BF538097B}"/>
              </a:ext>
            </a:extLst>
          </p:cNvPr>
          <p:cNvSpPr txBox="1"/>
          <p:nvPr/>
        </p:nvSpPr>
        <p:spPr>
          <a:xfrm>
            <a:off x="658464" y="6075079"/>
            <a:ext cx="5541066" cy="8079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550" b="1"/>
              <a:t>労働組合に加盟し会社と交渉することで、 </a:t>
            </a:r>
            <a:endParaRPr lang="en-US" altLang="ja-JP" sz="1550" b="1" dirty="0"/>
          </a:p>
          <a:p>
            <a:pPr algn="ctr"/>
            <a:r>
              <a:rPr lang="ja-JP" altLang="en-US" sz="1550" b="1"/>
              <a:t>よりよい労働環境・賃上げを実現できる可能性があります。 相談してみたい方はこちらへご連絡ください！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1CC82C5-7F23-77D5-917A-AEB8A88EB34F}"/>
              </a:ext>
            </a:extLst>
          </p:cNvPr>
          <p:cNvSpPr txBox="1"/>
          <p:nvPr/>
        </p:nvSpPr>
        <p:spPr>
          <a:xfrm>
            <a:off x="766552" y="7021534"/>
            <a:ext cx="5324891" cy="11310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" altLang="ja-JP" sz="1330" dirty="0" err="1"/>
              <a:t>AmazonFlex</a:t>
            </a:r>
            <a:r>
              <a:rPr lang="ja-JP" altLang="en-US" sz="1330"/>
              <a:t>で働く配達員、デリバリープロバイダ（</a:t>
            </a:r>
            <a:r>
              <a:rPr lang="en" altLang="ja-JP" sz="1330" dirty="0"/>
              <a:t>TMG</a:t>
            </a:r>
            <a:r>
              <a:rPr lang="ja-JP" altLang="en" sz="1330"/>
              <a:t>、</a:t>
            </a:r>
            <a:r>
              <a:rPr lang="en" altLang="ja-JP" sz="1330" dirty="0"/>
              <a:t>SBS</a:t>
            </a:r>
            <a:r>
              <a:rPr lang="ja-JP" altLang="en" sz="1330"/>
              <a:t>、</a:t>
            </a:r>
            <a:r>
              <a:rPr lang="ja-JP" altLang="en-US" sz="1330"/>
              <a:t>札幌通運、丸和運輸、若葉ネット、ギオンデリバリー、ヒップスタイル、遠州トラック、ロジネットなど）で働く⽅、大手配送業者（ヤマト運輸、⽇本郵便、佐川急便など）やその下請けで働く方など、配送関連で働く全ての⽅の相談を受け付けます。</a:t>
            </a:r>
          </a:p>
        </p:txBody>
      </p:sp>
      <p:pic>
        <p:nvPicPr>
          <p:cNvPr id="25" name="図 24" descr="アイコン&#10;&#10;自動的に生成された説明">
            <a:extLst>
              <a:ext uri="{FF2B5EF4-FFF2-40B4-BE49-F238E27FC236}">
                <a16:creationId xmlns:a16="http://schemas.microsoft.com/office/drawing/2014/main" id="{83DAB56B-2CBA-83B0-8A60-F3268D5341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1437" y="743689"/>
            <a:ext cx="1170331" cy="853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421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1115</TotalTime>
  <Words>300</Words>
  <Application>Microsoft Macintosh PowerPoint</Application>
  <PresentationFormat>A4 210 x 297 mm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YAFdJiHXlcI 0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前野　めぐる</dc:creator>
  <cp:lastModifiedBy>前野　めぐる</cp:lastModifiedBy>
  <cp:revision>5</cp:revision>
  <cp:lastPrinted>2023-10-02T12:12:03Z</cp:lastPrinted>
  <dcterms:created xsi:type="dcterms:W3CDTF">2023-10-02T12:10:39Z</dcterms:created>
  <dcterms:modified xsi:type="dcterms:W3CDTF">2023-10-04T14:52:26Z</dcterms:modified>
</cp:coreProperties>
</file>